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93" r:id="rId8"/>
    <p:sldId id="294" r:id="rId9"/>
    <p:sldId id="295" r:id="rId10"/>
    <p:sldId id="296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92" r:id="rId19"/>
    <p:sldId id="275" r:id="rId20"/>
    <p:sldId id="276" r:id="rId21"/>
    <p:sldId id="268" r:id="rId22"/>
    <p:sldId id="269" r:id="rId23"/>
    <p:sldId id="270" r:id="rId24"/>
    <p:sldId id="271" r:id="rId25"/>
    <p:sldId id="272" r:id="rId26"/>
    <p:sldId id="273" r:id="rId27"/>
    <p:sldId id="283" r:id="rId28"/>
    <p:sldId id="285" r:id="rId29"/>
    <p:sldId id="286" r:id="rId30"/>
    <p:sldId id="287" r:id="rId31"/>
    <p:sldId id="288" r:id="rId32"/>
    <p:sldId id="289" r:id="rId33"/>
    <p:sldId id="284" r:id="rId34"/>
    <p:sldId id="291" r:id="rId35"/>
    <p:sldId id="290" r:id="rId36"/>
    <p:sldId id="278" r:id="rId37"/>
    <p:sldId id="279" r:id="rId38"/>
    <p:sldId id="280" r:id="rId39"/>
    <p:sldId id="281" r:id="rId40"/>
    <p:sldId id="282" r:id="rId41"/>
    <p:sldId id="274" r:id="rId42"/>
  </p:sldIdLst>
  <p:sldSz cx="9144000" cy="6858000" type="screen4x3"/>
  <p:notesSz cx="7099300" cy="102346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ostokąt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ostokąt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ostokąt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ostokąt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B71-FA6D-43E8-8730-929EF17CA029}" type="datetimeFigureOut">
              <a:rPr lang="pl-PL" smtClean="0"/>
              <a:pPr/>
              <a:t>03.01.2017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ostokąt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a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EA186E-58C9-467E-966B-F8B6C98A0C2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B71-FA6D-43E8-8730-929EF17CA029}" type="datetimeFigureOut">
              <a:rPr lang="pl-PL" smtClean="0"/>
              <a:pPr/>
              <a:t>03.01.2017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AEA186E-58C9-467E-966B-F8B6C98A0C2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ostokąt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ostokąt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ostokąt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ostokąt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ostokąt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3" name="Prostokąt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Prostokąt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B71-FA6D-43E8-8730-929EF17CA029}" type="datetimeFigureOut">
              <a:rPr lang="pl-PL" smtClean="0"/>
              <a:pPr/>
              <a:t>03.01.2017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EA186E-58C9-467E-966B-F8B6C98A0C2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7174B71-FA6D-43E8-8730-929EF17CA029}" type="datetimeFigureOut">
              <a:rPr lang="pl-PL" smtClean="0"/>
              <a:pPr/>
              <a:t>03.01.2017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A186E-58C9-467E-966B-F8B6C98A0C2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ymbol zastępczy zawartości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2" name="Symbol zastępczy zawartości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Łącznik prosty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Prostokąt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ostokąt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Prostokąt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Prostokąt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ostokąt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B71-FA6D-43E8-8730-929EF17CA029}" type="datetimeFigureOut">
              <a:rPr lang="pl-PL" smtClean="0"/>
              <a:pPr/>
              <a:t>03.01.2017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ostokąt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Symbol zastępczy zawartości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6" name="Symbol zastępczy zawartości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Elipsa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a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AEA186E-58C9-467E-966B-F8B6C98A0C2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3" name="Tytuł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B71-FA6D-43E8-8730-929EF17CA029}" type="datetimeFigureOut">
              <a:rPr lang="pl-PL" smtClean="0"/>
              <a:pPr/>
              <a:t>03.01.2017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AEA186E-58C9-467E-966B-F8B6C98A0C2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ostokąt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ostokąt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ostokąt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Prostokąt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Prostokąt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B71-FA6D-43E8-8730-929EF17CA029}" type="datetimeFigureOut">
              <a:rPr lang="pl-PL" smtClean="0"/>
              <a:pPr/>
              <a:t>03.01.2017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AEA186E-58C9-467E-966B-F8B6C98A0C2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ostokąt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ostokąt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ostokąt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ostokąt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Prostokąt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Prostokąt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Symbol zastępczy zawartości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EA186E-58C9-467E-966B-F8B6C98A0C2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B71-FA6D-43E8-8730-929EF17CA029}" type="datetimeFigureOut">
              <a:rPr lang="pl-PL" smtClean="0"/>
              <a:pPr/>
              <a:t>03.01.2017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Łącznik prosty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ostokąt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ostokąt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ostokąt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ostokąt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Prostokąt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Prostokąt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a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AEA186E-58C9-467E-966B-F8B6C98A0C2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22" name="Prostokąt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7174B71-FA6D-43E8-8730-929EF17CA029}" type="datetimeFigureOut">
              <a:rPr lang="pl-PL" smtClean="0"/>
              <a:pPr/>
              <a:t>03.01.2017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B71-FA6D-43E8-8730-929EF17CA029}" type="datetimeFigureOut">
              <a:rPr lang="pl-PL" smtClean="0"/>
              <a:pPr/>
              <a:t>03.01.2017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A186E-58C9-467E-966B-F8B6C98A0C2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ostokąt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ostokąt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ostokąt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ostokąt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ostokąt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AEA186E-58C9-467E-966B-F8B6C98A0C2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4B71-FA6D-43E8-8730-929EF17CA029}" type="datetimeFigureOut">
              <a:rPr lang="pl-PL" smtClean="0"/>
              <a:pPr/>
              <a:t>03.01.2017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ostokąt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ostokąt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ostokąt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ostokąt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7174B71-FA6D-43E8-8730-929EF17CA029}" type="datetimeFigureOut">
              <a:rPr lang="pl-PL" smtClean="0"/>
              <a:pPr/>
              <a:t>03.01.2017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8" name="Prostokąt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EA186E-58C9-467E-966B-F8B6C98A0C2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dobre-wychowanie.blogspot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dobre-wychowanie.blogspot.com/2011/07/czym-jest-kodeks-dobrego-wychowania.htm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dobre-wychowanie.blogspot.com/2011/07/czym-jest-kodeks-dobrego-wychowania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dobre-wychowanie.blogspot.com/2011/07/zachowanie-przy-stole.htm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109930"/>
          </a:xfrm>
        </p:spPr>
        <p:txBody>
          <a:bodyPr>
            <a:noAutofit/>
          </a:bodyPr>
          <a:lstStyle/>
          <a:p>
            <a:r>
              <a:rPr lang="pl-PL" sz="44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Dobre maniery </a:t>
            </a:r>
          </a:p>
          <a:p>
            <a:r>
              <a:rPr lang="pl-PL" sz="44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 wychowanie </a:t>
            </a:r>
          </a:p>
          <a:p>
            <a:r>
              <a:rPr lang="pl-PL" sz="44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na co dzień.</a:t>
            </a:r>
          </a:p>
          <a:p>
            <a:endParaRPr lang="pl-PL" sz="4400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/>
              </a:rPr>
              <a:t>Poradnik Dobrego Wychowania</a:t>
            </a:r>
            <a:endParaRPr lang="pl-PL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428596" y="2819400"/>
            <a:ext cx="8286808" cy="3467120"/>
          </a:xfrm>
        </p:spPr>
        <p:txBody>
          <a:bodyPr>
            <a:normAutofit fontScale="92500"/>
          </a:bodyPr>
          <a:lstStyle/>
          <a:p>
            <a:pPr algn="l"/>
            <a:r>
              <a:rPr lang="pl-PL" sz="1900" u="sng" dirty="0" smtClean="0"/>
              <a:t>podstawy </a:t>
            </a:r>
            <a:r>
              <a:rPr lang="pl-PL" sz="1900" dirty="0" smtClean="0"/>
              <a:t>  Savoir </a:t>
            </a:r>
            <a:r>
              <a:rPr lang="pl-PL" sz="1900" dirty="0" err="1" smtClean="0"/>
              <a:t>vivre</a:t>
            </a:r>
            <a:r>
              <a:rPr lang="pl-PL" sz="1900" dirty="0" smtClean="0"/>
              <a:t>   wg   Dale </a:t>
            </a:r>
            <a:r>
              <a:rPr lang="pl-PL" sz="1900" dirty="0" err="1" smtClean="0"/>
              <a:t>Carneg’a</a:t>
            </a:r>
            <a:r>
              <a:rPr lang="pl-PL" sz="1900" dirty="0" smtClean="0"/>
              <a:t>:</a:t>
            </a:r>
          </a:p>
          <a:p>
            <a:pPr algn="l"/>
            <a:endParaRPr lang="pl-PL" sz="1900" dirty="0" smtClean="0"/>
          </a:p>
          <a:p>
            <a:pPr algn="l">
              <a:buFont typeface="Wingdings" pitchFamily="2" charset="2"/>
              <a:buChar char="q"/>
            </a:pPr>
            <a:r>
              <a:rPr lang="pl-PL" sz="1800" b="1" dirty="0" smtClean="0"/>
              <a:t> </a:t>
            </a:r>
            <a:r>
              <a:rPr lang="pl-PL" sz="18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Interesuj się szczerze ludźmi.</a:t>
            </a:r>
          </a:p>
          <a:p>
            <a:pPr algn="l">
              <a:buFont typeface="Wingdings" pitchFamily="2" charset="2"/>
              <a:buChar char="q"/>
            </a:pPr>
            <a:r>
              <a:rPr lang="pl-PL" sz="18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Uśmiechaj się.</a:t>
            </a:r>
          </a:p>
          <a:p>
            <a:pPr algn="l">
              <a:buFont typeface="Wingdings" pitchFamily="2" charset="2"/>
              <a:buChar char="q"/>
            </a:pPr>
            <a:r>
              <a:rPr lang="pl-PL" sz="18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Pamiętaj, że dla każdego nazwisko jest najsłodszym i najważniejszym </a:t>
            </a:r>
          </a:p>
          <a:p>
            <a:pPr algn="l"/>
            <a:r>
              <a:rPr lang="pl-PL" sz="18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z dźwięków.</a:t>
            </a:r>
          </a:p>
          <a:p>
            <a:pPr algn="l">
              <a:buFont typeface="Wingdings" pitchFamily="2" charset="2"/>
              <a:buChar char="q"/>
            </a:pPr>
            <a:r>
              <a:rPr lang="pl-PL" sz="18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Bądź dobrym słuchaczem, zachęcaj innych, by opowiadali o sobie.</a:t>
            </a:r>
          </a:p>
          <a:p>
            <a:pPr algn="l">
              <a:buFont typeface="Wingdings" pitchFamily="2" charset="2"/>
              <a:buChar char="q"/>
            </a:pPr>
            <a:r>
              <a:rPr lang="pl-PL" sz="18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Rozmawiaj z każdym o tym tylko, co jest mu znane i co go interesuje.</a:t>
            </a:r>
          </a:p>
          <a:p>
            <a:pPr algn="l">
              <a:buFont typeface="Wingdings" pitchFamily="2" charset="2"/>
              <a:buChar char="q"/>
            </a:pPr>
            <a:r>
              <a:rPr lang="pl-PL" sz="18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Usiłuj wzmagać w każdym poczucie jego wartości i czyń to szczerze. </a:t>
            </a:r>
          </a:p>
          <a:p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"/>
              </a:rPr>
              <a:t>Kodeks dobrego wychowania </a:t>
            </a:r>
            <a:br>
              <a:rPr lang="pl-P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"/>
              </a:rPr>
            </a:br>
            <a:r>
              <a:rPr lang="pl-P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"/>
              </a:rPr>
              <a:t>- Savoir </a:t>
            </a:r>
            <a:r>
              <a:rPr lang="pl-PL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"/>
              </a:rPr>
              <a:t>Vivre</a:t>
            </a:r>
            <a:endParaRPr lang="pl-PL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28698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hlinkClick r:id="rId2"/>
              </a:rPr>
              <a:t>Kodeks dobrego wychowania </a:t>
            </a:r>
            <a:b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hlinkClick r:id="rId2"/>
              </a:rPr>
            </a:br>
            <a:endParaRPr lang="pl-PL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57158" y="1571612"/>
            <a:ext cx="8556528" cy="4527436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pl-PL" dirty="0" smtClean="0"/>
              <a:t/>
            </a:r>
            <a:br>
              <a:rPr lang="pl-PL" dirty="0" smtClean="0"/>
            </a:br>
            <a:r>
              <a:rPr lang="pl-PL" sz="5900" dirty="0" smtClean="0"/>
              <a:t>Kodeks Dobrego Wychowania </a:t>
            </a:r>
            <a:r>
              <a:rPr lang="pl-PL" sz="5900" dirty="0" smtClean="0">
                <a:latin typeface="Times New Roman" pitchFamily="18" charset="0"/>
                <a:cs typeface="Times New Roman" pitchFamily="18" charset="0"/>
              </a:rPr>
              <a:t>to formy dobrego wychowania oparte  na:</a:t>
            </a:r>
          </a:p>
          <a:p>
            <a:r>
              <a:rPr lang="pl-PL" sz="5900" dirty="0" smtClean="0">
                <a:latin typeface="Times New Roman" pitchFamily="18" charset="0"/>
                <a:cs typeface="Times New Roman" pitchFamily="18" charset="0"/>
              </a:rPr>
              <a:t>szacunku, </a:t>
            </a:r>
          </a:p>
          <a:p>
            <a:r>
              <a:rPr lang="pl-PL" sz="5900" dirty="0" smtClean="0">
                <a:latin typeface="Times New Roman" pitchFamily="18" charset="0"/>
                <a:cs typeface="Times New Roman" pitchFamily="18" charset="0"/>
              </a:rPr>
              <a:t>uznaniu, </a:t>
            </a:r>
          </a:p>
          <a:p>
            <a:r>
              <a:rPr lang="pl-PL" sz="5900" dirty="0" smtClean="0">
                <a:latin typeface="Times New Roman" pitchFamily="18" charset="0"/>
                <a:cs typeface="Times New Roman" pitchFamily="18" charset="0"/>
              </a:rPr>
              <a:t>przyjaznym odnoszeniu się do siebie.</a:t>
            </a:r>
          </a:p>
          <a:p>
            <a:pPr>
              <a:buNone/>
            </a:pPr>
            <a:r>
              <a:rPr lang="pl-PL" sz="30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pl-PL" sz="3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l-PL" sz="6400" dirty="0" smtClean="0">
                <a:latin typeface="Times New Roman" pitchFamily="18" charset="0"/>
                <a:cs typeface="Times New Roman" pitchFamily="18" charset="0"/>
              </a:rPr>
              <a:t>Nie powinniśmy traktować ich jako zbioru sztucznych zasad, które mają za zadanie utrudnić nam życie, ale właśnie jako wskazówki jak żyć przyjaźnie,  zwracając uwagę na innych ludzi.</a:t>
            </a:r>
          </a:p>
          <a:p>
            <a:pPr>
              <a:buNone/>
            </a:pP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Czym jest takt?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   </a:t>
            </a:r>
            <a:r>
              <a:rPr lang="pl-PL" sz="3600" dirty="0" smtClean="0">
                <a:latin typeface="Times New Roman" pitchFamily="18" charset="0"/>
                <a:cs typeface="Times New Roman" pitchFamily="18" charset="0"/>
              </a:rPr>
              <a:t>Takt jest umiejętnością wczucia się                    w położenie drugiego człowieka                         i zrozumienia, jakie słowo czy gest mogą go urazić i powstrzymywania się od tego właśnie gestu czy słowa. </a:t>
            </a:r>
          </a:p>
          <a:p>
            <a:pPr>
              <a:buNone/>
            </a:pPr>
            <a:r>
              <a:rPr lang="pl-PL" sz="3600" dirty="0" smtClean="0">
                <a:latin typeface="Times New Roman" pitchFamily="18" charset="0"/>
                <a:cs typeface="Times New Roman" pitchFamily="18" charset="0"/>
              </a:rPr>
              <a:t>  Zatem człowiek taktowny traktuje innych tak, jak sam chciałby być traktowany.</a:t>
            </a:r>
            <a:endParaRPr lang="pl-PL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071546"/>
          </a:xfrm>
        </p:spPr>
        <p:txBody>
          <a:bodyPr>
            <a:normAutofit/>
          </a:bodyPr>
          <a:lstStyle/>
          <a:p>
            <a:r>
              <a:rPr lang="pl-PL" b="1" dirty="0" smtClean="0"/>
              <a:t>Czym jest kultura osobista?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l-PL" sz="3600" dirty="0" smtClean="0"/>
              <a:t>   </a:t>
            </a:r>
          </a:p>
          <a:p>
            <a:pPr>
              <a:buNone/>
            </a:pPr>
            <a:r>
              <a:rPr lang="pl-PL" sz="3600" dirty="0" smtClean="0">
                <a:latin typeface="Times New Roman" pitchFamily="18" charset="0"/>
                <a:cs typeface="Times New Roman" pitchFamily="18" charset="0"/>
              </a:rPr>
              <a:t>	Kultura osobista jest cechą, którą nabywa się </a:t>
            </a:r>
          </a:p>
          <a:p>
            <a:pPr>
              <a:buNone/>
            </a:pPr>
            <a:r>
              <a:rPr lang="pl-PL" sz="3600" dirty="0" smtClean="0">
                <a:latin typeface="Times New Roman" pitchFamily="18" charset="0"/>
                <a:cs typeface="Times New Roman" pitchFamily="18" charset="0"/>
              </a:rPr>
              <a:t>   w wyniku ciągłej pracy nad sobą przez całe życie.</a:t>
            </a:r>
          </a:p>
          <a:p>
            <a:pPr>
              <a:buNone/>
            </a:pPr>
            <a:r>
              <a:rPr lang="pl-PL" sz="3600" dirty="0" smtClean="0">
                <a:latin typeface="Times New Roman" pitchFamily="18" charset="0"/>
                <a:cs typeface="Times New Roman" pitchFamily="18" charset="0"/>
              </a:rPr>
              <a:t>   Jest ona: </a:t>
            </a:r>
          </a:p>
          <a:p>
            <a:r>
              <a:rPr lang="pl-PL" sz="3600" dirty="0" smtClean="0">
                <a:latin typeface="Times New Roman" pitchFamily="18" charset="0"/>
                <a:cs typeface="Times New Roman" pitchFamily="18" charset="0"/>
              </a:rPr>
              <a:t>pewną trwałą właściwością, </a:t>
            </a:r>
          </a:p>
          <a:p>
            <a:r>
              <a:rPr lang="pl-PL" sz="3600" dirty="0" smtClean="0">
                <a:latin typeface="Times New Roman" pitchFamily="18" charset="0"/>
                <a:cs typeface="Times New Roman" pitchFamily="18" charset="0"/>
              </a:rPr>
              <a:t>określa zachowanie człowieka </a:t>
            </a:r>
          </a:p>
          <a:p>
            <a:pPr>
              <a:buNone/>
            </a:pPr>
            <a:r>
              <a:rPr lang="pl-PL" sz="3600" dirty="0" smtClean="0">
                <a:latin typeface="Times New Roman" pitchFamily="18" charset="0"/>
                <a:cs typeface="Times New Roman" pitchFamily="18" charset="0"/>
              </a:rPr>
              <a:t>   niezależnie od czasu, miejsca i okoliczności.</a:t>
            </a:r>
          </a:p>
          <a:p>
            <a:pPr>
              <a:buNone/>
            </a:pP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214290"/>
            <a:ext cx="8534400" cy="1285884"/>
          </a:xfrm>
        </p:spPr>
        <p:txBody>
          <a:bodyPr>
            <a:normAutofit/>
          </a:bodyPr>
          <a:lstStyle/>
          <a:p>
            <a:pPr algn="l"/>
            <a:r>
              <a:rPr lang="pl-PL" sz="2200" b="1" dirty="0" smtClean="0"/>
              <a:t>Na pojęcie kultury osobistej składa się wiele elementów: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752" y="1571612"/>
            <a:ext cx="8503920" cy="464347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b="1" dirty="0" smtClean="0"/>
              <a:t>ogłada towarzyska</a:t>
            </a:r>
            <a:r>
              <a:rPr lang="pl-PL" dirty="0" smtClean="0"/>
              <a:t>, czyli umiejętność prowadzenia rozmowy, pozdrawiania, zachowania się przy stole,</a:t>
            </a:r>
          </a:p>
          <a:p>
            <a:pPr marL="514350" indent="-514350">
              <a:buFont typeface="+mj-lt"/>
              <a:buAutoNum type="arabicPeriod"/>
            </a:pPr>
            <a:r>
              <a:rPr lang="pl-PL" b="1" dirty="0" smtClean="0"/>
              <a:t>wygląd zewnętrzny-  </a:t>
            </a:r>
            <a:r>
              <a:rPr lang="pl-PL" dirty="0" smtClean="0"/>
              <a:t>czyste ubranie, starannie uczesane włosy niezwykle dużo mówią o człowieku, który swoim schludnym wyglądem wyraża szacunek wobec  drugiej osoby i wobec samego siebie,</a:t>
            </a:r>
          </a:p>
          <a:p>
            <a:pPr marL="514350" indent="-514350">
              <a:buFont typeface="+mj-lt"/>
              <a:buAutoNum type="arabicPeriod"/>
            </a:pPr>
            <a:r>
              <a:rPr lang="pl-PL" b="1" dirty="0" smtClean="0"/>
              <a:t>stosunek do drugiego człowieka-  </a:t>
            </a:r>
            <a:r>
              <a:rPr lang="pl-PL" dirty="0" smtClean="0"/>
              <a:t>życzliwość wobec innych, poszanowanie godności zarówno własnej, jak i osób ze swojego otoczenia, odpowiedzialne podejście do pracy czy dążenie                          do stworzenia dobrej atmosfery w domu i wśród znajomych, </a:t>
            </a:r>
          </a:p>
          <a:p>
            <a:pPr marL="514350" indent="-514350">
              <a:buFont typeface="+mj-lt"/>
              <a:buAutoNum type="arabicPeriod"/>
            </a:pPr>
            <a:r>
              <a:rPr lang="pl-PL" b="1" dirty="0" smtClean="0"/>
              <a:t>wiedza z różnorodnych dziedzin</a:t>
            </a:r>
            <a:r>
              <a:rPr lang="pl-PL" dirty="0" smtClean="0"/>
              <a:t>, takich jak literatura, historia, sztuka, technika - człowiek kulturalny powinien zwiedzać wystawy, czytać wartościowe książki, słuchać muzyki, aby móc przyswoić sobie dorobek minionych pokoleń i tak zdobytą wiedzę móc wykorzystać w życiu codziennym. </a:t>
            </a:r>
            <a:br>
              <a:rPr lang="pl-PL" dirty="0" smtClean="0"/>
            </a:b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Magiczne słowa.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4000" u="sng" dirty="0" smtClean="0"/>
              <a:t>Nigdy nie zapominaj o magicznych słowach!</a:t>
            </a:r>
          </a:p>
          <a:p>
            <a:pPr>
              <a:buNone/>
            </a:pPr>
            <a:r>
              <a:rPr lang="pl-PL" sz="4000" dirty="0" smtClean="0"/>
              <a:t>To słowa klucze, które otwierają</a:t>
            </a:r>
          </a:p>
          <a:p>
            <a:pPr>
              <a:buNone/>
            </a:pPr>
            <a:r>
              <a:rPr lang="pl-PL" sz="4000" dirty="0" smtClean="0"/>
              <a:t>wszystkie drzwi.</a:t>
            </a:r>
          </a:p>
          <a:p>
            <a:pPr algn="ctr">
              <a:buNone/>
            </a:pPr>
            <a:r>
              <a:rPr lang="pl-PL" sz="4000" dirty="0" smtClean="0"/>
              <a:t>Od nich wszystko się zaczyna</a:t>
            </a:r>
          </a:p>
          <a:p>
            <a:pPr algn="ctr">
              <a:buNone/>
            </a:pPr>
            <a:r>
              <a:rPr lang="pl-PL" sz="4000" b="1" dirty="0" smtClean="0"/>
              <a:t>Oto one: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 vert="horz">
            <a:normAutofit/>
          </a:bodyPr>
          <a:lstStyle/>
          <a:p>
            <a:pPr algn="ctr">
              <a:buNone/>
            </a:pPr>
            <a:endParaRPr lang="pl-PL" sz="9600" dirty="0" smtClean="0"/>
          </a:p>
          <a:p>
            <a:pPr algn="ctr">
              <a:buNone/>
            </a:pPr>
            <a:r>
              <a:rPr lang="pl-PL" sz="9600" dirty="0" smtClean="0">
                <a:solidFill>
                  <a:srgbClr val="C00000"/>
                </a:solidFill>
              </a:rPr>
              <a:t>PROSZĘ</a:t>
            </a:r>
            <a:endParaRPr lang="pl-PL" sz="9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pl-PL" sz="9600" dirty="0" smtClean="0"/>
          </a:p>
          <a:p>
            <a:pPr algn="ctr">
              <a:buNone/>
            </a:pPr>
            <a:r>
              <a:rPr lang="pl-PL" sz="9600" dirty="0" smtClean="0">
                <a:solidFill>
                  <a:srgbClr val="C00000"/>
                </a:solidFill>
              </a:rPr>
              <a:t>DZIĘKUJĘ</a:t>
            </a:r>
            <a:endParaRPr lang="pl-PL" sz="9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sz="88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pl-PL" sz="8800" dirty="0" smtClean="0">
                <a:solidFill>
                  <a:srgbClr val="C00000"/>
                </a:solidFill>
              </a:rPr>
              <a:t>PRZEPRASZAM</a:t>
            </a:r>
            <a:endParaRPr lang="pl-PL" sz="8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/>
              <a:t>Powitanie i pozdrowienie. 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smtClean="0"/>
              <a:t>Skinienie głową czy ukłon są najprostszą formą uprzejmości. </a:t>
            </a:r>
          </a:p>
          <a:p>
            <a:r>
              <a:rPr lang="pl-PL" dirty="0" smtClean="0"/>
              <a:t>Pozdrawiać można także uśmiechem albo krótkimi zwrotami - „Cześć" wśród młodzieży, „Dzień dobry", „</a:t>
            </a:r>
            <a:r>
              <a:rPr lang="pl-PL" dirty="0" err="1" smtClean="0"/>
              <a:t>Dobry</a:t>
            </a:r>
            <a:r>
              <a:rPr lang="pl-PL" dirty="0" smtClean="0"/>
              <a:t> wieczór” wśród osób starszych. </a:t>
            </a:r>
          </a:p>
          <a:p>
            <a:r>
              <a:rPr lang="pl-PL" dirty="0" smtClean="0"/>
              <a:t>Pozdrawia się ludzi bardzo bliskich, ale i znanych tylko z widzenia. Są jednak takie miejsca, w których pozdrawia się ludzi całkiem sobie obcych,                     np. w górach, w lesie czy w przedziale kolejowym.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Kto pozdrawia?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l-PL" dirty="0" smtClean="0"/>
              <a:t>W sytuacjach oficjalnych przyjmuje się  zasady: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pierwsza pozdrawia osoba stojąca niżej w hierarchii społecznej - więc pierwszy kłania się pracownik swojemu przełożonemu, uczeń nauczycielowi.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młodszy pozdrawia starszego,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mężczyzna kobietę,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idący stojącego,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wchodzący do już obecnego,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jadący samochodem pieszego. </a:t>
            </a:r>
          </a:p>
          <a:p>
            <a:pPr>
              <a:buNone/>
            </a:pPr>
            <a:r>
              <a:rPr lang="pl-PL" dirty="0" smtClean="0"/>
              <a:t>Nie powinno się jednak sztucznie wyczekiwać na pozdrowienie,</a:t>
            </a:r>
          </a:p>
          <a:p>
            <a:pPr>
              <a:buNone/>
            </a:pPr>
            <a:r>
              <a:rPr lang="pl-PL" dirty="0" smtClean="0"/>
              <a:t>przeprowadzając śmieszną kalkulację „kto ważniejszy". Osoba </a:t>
            </a:r>
          </a:p>
          <a:p>
            <a:pPr>
              <a:buNone/>
            </a:pPr>
            <a:r>
              <a:rPr lang="pl-PL" dirty="0" smtClean="0"/>
              <a:t>kulturalna na widok znanej sobie osoby po prostu kłania się.</a:t>
            </a:r>
          </a:p>
          <a:p>
            <a:pPr>
              <a:buNone/>
            </a:pPr>
            <a:r>
              <a:rPr lang="pl-PL" b="1" dirty="0" smtClean="0"/>
              <a:t>Pamiętaj! Nigdy z rękami w kieszeniach!</a:t>
            </a:r>
            <a:endParaRPr lang="pl-PL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Ukłon.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Kłaniamy się spotykając na ulicy domowników                             i najbliższą rodzinę, szczególnie w sytuacji, gdy jesteśmy  w towarzystwie.</a:t>
            </a:r>
          </a:p>
          <a:p>
            <a:r>
              <a:rPr lang="pl-PL" dirty="0" smtClean="0"/>
              <a:t>Osobom, które spotkaliśmy już kilkakrotnie w ciągu dnia, kłaniamy się tylko przy pierwszym spotkaniu,                       przy następnych  należy się jedynie uśmiechnąć lub wykonać jakiś przyjazny gest.</a:t>
            </a:r>
          </a:p>
          <a:p>
            <a:r>
              <a:rPr lang="pl-PL" dirty="0" smtClean="0"/>
              <a:t>Zawsze przyłączamy się do ukłonu osoby, z którą idziemy, nawet  jeśli nie znamy spotkanego przechodnia.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b="1" dirty="0" smtClean="0"/>
              <a:t>Co z nakryciem głowy?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 smtClean="0"/>
              <a:t>Uchylenie nakrycia głowy jest nadal obowiązującym gestem wśród kulturalnych ludzi. Dotyczy to tylko kapelusza i czapki z daszkiem, nie zaś beretu, czapki mundurowej czy ciepłej wełnianej czapki.</a:t>
            </a:r>
            <a:br>
              <a:rPr lang="pl-PL" dirty="0" smtClean="0"/>
            </a:br>
            <a:endParaRPr lang="pl-PL" dirty="0" smtClean="0"/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Mijając znajomego mężczyzna zdejmuje kapelusz prawą ręką, a gdy wyprzedza osobę spotkaną - lewą. Pozdrowić można przez krótkie dotknięcie ronda w wypadku, gdy mijają się panowie, którym towarzyszą panie.</a:t>
            </a:r>
            <a:br>
              <a:rPr lang="pl-PL" dirty="0" smtClean="0"/>
            </a:br>
            <a:endParaRPr lang="pl-PL" dirty="0" smtClean="0"/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Wchodząc do pomieszczenia zamkniętego mężczyzna powinien zdjąć nakrycie głowy.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Siedzieć czy wstać?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 dirty="0" smtClean="0"/>
          </a:p>
          <a:p>
            <a:pPr marL="514350" indent="-514350">
              <a:buFont typeface="+mj-lt"/>
              <a:buAutoNum type="arabicPeriod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Kobieta przy powitaniu i pożegnaniu powinna wstać    tylko wówczas, gdy wita się z kobietą starszą od siebie lub z kimś bardzo dostojnym.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Mężczyzna natomiast zarówno przy powitaniu                             jak i przy pożegnaniu powinien zawsze wstać.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Młodzież do lat osiemnastu przy powitaniu                           z osobami starszymi także powinna wstać.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/>
              <a:t>Całowanie w rękę.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688034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sz="2400" dirty="0" smtClean="0"/>
              <a:t>Całowanie w rękę nie jest obowiązkiem.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 smtClean="0"/>
              <a:t>Dziewczyna nigdy nie powinna wyrywać ręki, nawet, jeśli jest przeciwna pocałunkowi.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 smtClean="0"/>
              <a:t>Ważne jest prawidłowe wykonanie tego gestu - mężczyzna schyla się do damskiej dłoni, a nie podnosi ją do góry.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 smtClean="0"/>
              <a:t>Nie powinno się całować w rękę przez stół.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 smtClean="0"/>
              <a:t>Nie całuje się pań w rękę pod gołym niebem, w sytuacjach oficjalnych, np. w urzędach.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 smtClean="0"/>
              <a:t>Obecnie przyjmuje się stanowisko, i że w rękę całuje się jedynie najdroższe panie w życiu - matkę, żonę, składając życzenia, gratulacje, dziękując za życzliwość.</a:t>
            </a:r>
            <a:endParaRPr lang="pl-PL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/>
              <a:t>Uścisk dłoni.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752" y="1428736"/>
            <a:ext cx="8503920" cy="492922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1800" b="1" dirty="0" smtClean="0">
                <a:latin typeface="Georgia" pitchFamily="18" charset="0"/>
              </a:rPr>
              <a:t>Obowiązuje zasada, że: </a:t>
            </a:r>
          </a:p>
          <a:p>
            <a:r>
              <a:rPr lang="pl-PL" sz="1800" b="1" dirty="0" smtClean="0">
                <a:latin typeface="Georgia" pitchFamily="18" charset="0"/>
              </a:rPr>
              <a:t>osoba starsza pierwsza podaje rękę osobie młodszej, </a:t>
            </a:r>
          </a:p>
          <a:p>
            <a:r>
              <a:rPr lang="pl-PL" sz="1800" b="1" dirty="0" smtClean="0">
                <a:latin typeface="Georgia" pitchFamily="18" charset="0"/>
              </a:rPr>
              <a:t>kobieta - mężczyźnie, </a:t>
            </a:r>
          </a:p>
          <a:p>
            <a:r>
              <a:rPr lang="pl-PL" sz="1800" b="1" dirty="0" smtClean="0">
                <a:latin typeface="Georgia" pitchFamily="18" charset="0"/>
              </a:rPr>
              <a:t>przełożony - podwładnemu. </a:t>
            </a:r>
          </a:p>
          <a:p>
            <a:pPr>
              <a:buNone/>
            </a:pPr>
            <a:endParaRPr lang="pl-PL" sz="1800" dirty="0" smtClean="0">
              <a:latin typeface="Georgia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pl-PL" sz="2400" dirty="0" smtClean="0">
                <a:latin typeface="Georgia" pitchFamily="18" charset="0"/>
              </a:rPr>
              <a:t>Należy spokojnie poczekać, jeżeli osoba starsza czy kobieta nie podaje ręki i poprzestać tylko na ukłonie.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l-PL" sz="2400" dirty="0" smtClean="0">
                <a:latin typeface="Georgia" pitchFamily="18" charset="0"/>
              </a:rPr>
              <a:t>Młodzi ludzie zazwyczaj popełniają tę klasyczną gafę                        i pierwsi wyciągają rękę np. do mamy koleżanki.  </a:t>
            </a:r>
          </a:p>
          <a:p>
            <a:pPr marL="342900" indent="-342900">
              <a:buNone/>
            </a:pPr>
            <a:r>
              <a:rPr lang="pl-PL" sz="2400" dirty="0" smtClean="0">
                <a:latin typeface="Georgia" pitchFamily="18" charset="0"/>
              </a:rPr>
              <a:t>	Jednak za bardzo niegrzeczne uważałoby się dzisiaj niezauważenie ręki </a:t>
            </a:r>
            <a:r>
              <a:rPr lang="pl-PL" sz="2400" smtClean="0">
                <a:latin typeface="Georgia" pitchFamily="18" charset="0"/>
              </a:rPr>
              <a:t>podanej przez osobę </a:t>
            </a:r>
            <a:r>
              <a:rPr lang="pl-PL" sz="2400" dirty="0" smtClean="0">
                <a:latin typeface="Georgia" pitchFamily="18" charset="0"/>
              </a:rPr>
              <a:t>młodszą w geście przyjaźni.</a:t>
            </a:r>
          </a:p>
          <a:p>
            <a:pPr>
              <a:buNone/>
            </a:pPr>
            <a:r>
              <a:rPr lang="pl-PL" sz="1400" dirty="0" smtClean="0"/>
              <a:t/>
            </a:r>
            <a:br>
              <a:rPr lang="pl-PL" sz="1400" dirty="0" smtClean="0"/>
            </a:br>
            <a:endParaRPr lang="pl-PL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Uścisk dłoni </a:t>
            </a:r>
            <a:r>
              <a:rPr lang="pl-PL" b="1" dirty="0" err="1" smtClean="0"/>
              <a:t>cd</a:t>
            </a:r>
            <a:r>
              <a:rPr lang="pl-PL" b="1" dirty="0" smtClean="0"/>
              <a:t>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Podczas witania gości w prywatnym mieszkaniu gospodarz najpierw pomaga gościom zdjąć okrycie wierzchnie, a dopiero wówczas następuje przywitanie. </a:t>
            </a:r>
            <a:r>
              <a:rPr lang="pl-PL" sz="2800" u="sng" dirty="0" smtClean="0">
                <a:latin typeface="Times New Roman" pitchFamily="18" charset="0"/>
                <a:cs typeface="Times New Roman" pitchFamily="18" charset="0"/>
              </a:rPr>
              <a:t>Gospodarz pierwszy wyciąga rękę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do swoich gości.  </a:t>
            </a:r>
          </a:p>
          <a:p>
            <a:pPr>
              <a:buFont typeface="Wingdings" pitchFamily="2" charset="2"/>
              <a:buChar char="ü"/>
            </a:pP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Widząc na ulicy osobę znajomą, podaje się jej rękę tylko wtedy, gdy zamierzamy przystanąć i zamienić z  nią kilka słów. </a:t>
            </a:r>
          </a:p>
          <a:p>
            <a:pPr>
              <a:buFont typeface="Wingdings" pitchFamily="2" charset="2"/>
              <a:buChar char="ü"/>
            </a:pP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Obecnie </a:t>
            </a:r>
            <a:r>
              <a:rPr lang="pl-PL" sz="2800" u="sng" dirty="0" smtClean="0">
                <a:latin typeface="Times New Roman" pitchFamily="18" charset="0"/>
                <a:cs typeface="Times New Roman" pitchFamily="18" charset="0"/>
              </a:rPr>
              <a:t>zdjęcie rękawiczki nie jest konieczne,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chyba że osoba starsza wiekiem uczyniła to pierwsza.</a:t>
            </a:r>
          </a:p>
          <a:p>
            <a:pPr>
              <a:buFont typeface="Wingdings" pitchFamily="2" charset="2"/>
              <a:buChar char="ü"/>
            </a:pPr>
            <a:r>
              <a:rPr lang="pl-PL" sz="2800" u="sng" dirty="0" smtClean="0">
                <a:latin typeface="Times New Roman" pitchFamily="18" charset="0"/>
                <a:cs typeface="Times New Roman" pitchFamily="18" charset="0"/>
              </a:rPr>
              <a:t>Nie należy podawać dłoni przez stół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. Jeśli nasi znajomi znajdują się po drugiej stronie stołu, wystarczy na powitanie skinąć głową lub obejść stół w celu uściśnięcia ręki znajomego.</a:t>
            </a:r>
          </a:p>
          <a:p>
            <a:pPr>
              <a:buFont typeface="Wingdings" pitchFamily="2" charset="2"/>
              <a:buChar char="ü"/>
            </a:pPr>
            <a:r>
              <a:rPr lang="pl-PL" sz="2800" u="sng" dirty="0" smtClean="0">
                <a:latin typeface="Times New Roman" pitchFamily="18" charset="0"/>
                <a:cs typeface="Times New Roman" pitchFamily="18" charset="0"/>
              </a:rPr>
              <a:t>W sali restauracyjnej  nie witamy się przez podanie dłoni, gdy osoba znajoma spożywa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właśnie danie. Wtedy powitanie powinno nastąpić przez skinienie głowy.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Przedstawianie się.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 smtClean="0"/>
              <a:t>Z reguły zawieranie znajomości odbywa się za pośrednictwem osoby  trzeciej. W dzisiejszych czasach istnieją jednak sytuacje, np. wielkie przyjęcia, podczas których gospodarze nie są                   w stanie przedstawić sobie wszystkich gości.             Wtedy też możemy przedstawić się sami. </a:t>
            </a:r>
          </a:p>
          <a:p>
            <a:pPr marL="514350" indent="-514350">
              <a:buFont typeface="+mj-lt"/>
              <a:buAutoNum type="arabicPeriod"/>
            </a:pPr>
            <a:endParaRPr lang="pl-PL" dirty="0" smtClean="0"/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Zarówno kobiety jak i mężczyźni mogą przedstawić się sami.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Jak należy się przedstawiać?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l-PL" dirty="0" smtClean="0"/>
              <a:t>Na przyjęciu możemy więc podejść do osoby, którą pragniemy poznać i powiedzieć: </a:t>
            </a:r>
          </a:p>
          <a:p>
            <a:r>
              <a:rPr lang="pl-PL" dirty="0" smtClean="0"/>
              <a:t>„Pozwoli pani, że się przedstawię..." lub „Czy mogę się przedstawić?" Wymieniamy następnie imiona i nazwiska lub tylko nazwiska i podajemy sobie ręce. </a:t>
            </a:r>
          </a:p>
          <a:p>
            <a:r>
              <a:rPr lang="pl-PL" dirty="0" smtClean="0"/>
              <a:t>Podczas przedstawiania się można wymienić jedynie nazwisko bez żadnego wprowadzenia, np. „Kowalski".</a:t>
            </a:r>
          </a:p>
          <a:p>
            <a:r>
              <a:rPr lang="pl-PL" dirty="0" smtClean="0"/>
              <a:t>W wypadku, gdy przedstawia się małżeństwo, prezentacji dokonuje tylko jedno z małżonków.                                      Najpierw przedstawia siebie, po czym dodaje „To jest mój mąż/żona".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hlinkClick r:id="rId2"/>
              </a:rPr>
              <a:t>Zachowanie przy Stole</a:t>
            </a:r>
            <a:endParaRPr lang="pl-PL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</a:t>
            </a:r>
          </a:p>
          <a:p>
            <a:pPr>
              <a:buNone/>
            </a:pPr>
            <a:r>
              <a:rPr lang="pl-PL" sz="3600" dirty="0" smtClean="0"/>
              <a:t>	Zachowanie dobrych manier sprawia, że spożywanie posiłku staje się niejako rytuałem i daje o wiele więcej przyjemności niż zjedzony w pośpiechu hamburger.</a:t>
            </a:r>
            <a:endParaRPr lang="pl-PL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Czego nie robimy przy stole?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3091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pl-PL" sz="4000" dirty="0" smtClean="0"/>
              <a:t>	</a:t>
            </a:r>
          </a:p>
          <a:p>
            <a:pPr>
              <a:buNone/>
            </a:pPr>
            <a:r>
              <a:rPr lang="pl-PL" sz="4000" dirty="0" smtClean="0"/>
              <a:t>	</a:t>
            </a:r>
            <a:r>
              <a:rPr lang="pl-PL" sz="4400" dirty="0" smtClean="0"/>
              <a:t>♦   </a:t>
            </a:r>
            <a:r>
              <a:rPr lang="pl-PL" sz="4400" dirty="0" smtClean="0">
                <a:latin typeface="Times New Roman" pitchFamily="18" charset="0"/>
                <a:cs typeface="Times New Roman" pitchFamily="18" charset="0"/>
              </a:rPr>
              <a:t>nie mówimy z pełnymi ustami,</a:t>
            </a:r>
          </a:p>
          <a:p>
            <a:pPr>
              <a:buNone/>
            </a:pPr>
            <a:r>
              <a:rPr lang="pl-PL" sz="4400" dirty="0" smtClean="0">
                <a:latin typeface="Times New Roman" pitchFamily="18" charset="0"/>
                <a:cs typeface="Times New Roman" pitchFamily="18" charset="0"/>
              </a:rPr>
              <a:t>	♦   nie wycieramy talerza chlebem,</a:t>
            </a:r>
            <a:br>
              <a:rPr lang="pl-PL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4400" dirty="0" smtClean="0">
                <a:latin typeface="Times New Roman" pitchFamily="18" charset="0"/>
                <a:cs typeface="Times New Roman" pitchFamily="18" charset="0"/>
              </a:rPr>
              <a:t>♦   nie korzystamy z telefonu komórkowego,</a:t>
            </a:r>
            <a:br>
              <a:rPr lang="pl-PL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4400" dirty="0" smtClean="0">
                <a:latin typeface="Times New Roman" pitchFamily="18" charset="0"/>
                <a:cs typeface="Times New Roman" pitchFamily="18" charset="0"/>
              </a:rPr>
              <a:t>♦   nie plotkujemy z sąsiadem,</a:t>
            </a:r>
            <a:br>
              <a:rPr lang="pl-PL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4400" dirty="0" smtClean="0">
                <a:latin typeface="Times New Roman" pitchFamily="18" charset="0"/>
                <a:cs typeface="Times New Roman" pitchFamily="18" charset="0"/>
              </a:rPr>
              <a:t>♦   nie mówimy szeptem,</a:t>
            </a:r>
            <a:br>
              <a:rPr lang="pl-PL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4400" dirty="0" smtClean="0">
                <a:latin typeface="Times New Roman" pitchFamily="18" charset="0"/>
                <a:cs typeface="Times New Roman" pitchFamily="18" charset="0"/>
              </a:rPr>
              <a:t>♦   nie zapełniamy całej jamy ustnej jedzeniem,</a:t>
            </a:r>
            <a:br>
              <a:rPr lang="pl-PL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4400" dirty="0" smtClean="0">
                <a:latin typeface="Times New Roman" pitchFamily="18" charset="0"/>
                <a:cs typeface="Times New Roman" pitchFamily="18" charset="0"/>
              </a:rPr>
              <a:t>♦   nie rozpieramy się łokciami, ani nie unosimy ich wysoko ponad stołem,</a:t>
            </a:r>
            <a:br>
              <a:rPr lang="pl-PL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4400" dirty="0" smtClean="0">
                <a:latin typeface="Times New Roman" pitchFamily="18" charset="0"/>
                <a:cs typeface="Times New Roman" pitchFamily="18" charset="0"/>
              </a:rPr>
              <a:t>♦  nie rozpoczynamy jedzenia, dopóki wszystkim   biesiadnikom nie podano jeszcze dania (chyba, że do tego zachęcają),</a:t>
            </a:r>
            <a:br>
              <a:rPr lang="pl-PL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4400" dirty="0" smtClean="0">
                <a:latin typeface="Times New Roman" pitchFamily="18" charset="0"/>
                <a:cs typeface="Times New Roman" pitchFamily="18" charset="0"/>
              </a:rPr>
              <a:t>♦  nie pochylamy się nad talerzem,</a:t>
            </a:r>
            <a:br>
              <a:rPr lang="pl-PL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4400" dirty="0" smtClean="0">
                <a:latin typeface="Times New Roman" pitchFamily="18" charset="0"/>
                <a:cs typeface="Times New Roman" pitchFamily="18" charset="0"/>
              </a:rPr>
              <a:t>♦  nie opieramy sztućców o brzeg talerza, ani nie odkładamy ich   z powrotem na stół,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Czego nie robimy przy stole? </a:t>
            </a:r>
            <a:r>
              <a:rPr lang="pl-PL" b="1" dirty="0" err="1" smtClean="0"/>
              <a:t>cd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3091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pl-PL" dirty="0" smtClean="0"/>
              <a:t>	♦ 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 nie doprawiamy jedzenia przed spróbowaniem go,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nie wkładamy do popielniczki resztek jedzenia (np. kości); to nie kosz na śmieci,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nie siorbiemy,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nie mlaskamy,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nie cmokamy,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nie bekamy,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nie żujemy gumy,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nie czyścimy paznokci,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nie wydmuchujemy głośno nosa,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nie dłubiemy w zębach,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nie „puszczamy wiatrów„,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nie poprawiamy makijażu,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kobiety nie powinny wycierać szminki w serwetę z materiału,</a:t>
            </a:r>
            <a:br>
              <a:rPr lang="pl-PL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3100" dirty="0" smtClean="0">
                <a:latin typeface="Times New Roman" pitchFamily="18" charset="0"/>
                <a:cs typeface="Times New Roman" pitchFamily="18" charset="0"/>
              </a:rPr>
              <a:t>♦    nie palimy papierosów.</a:t>
            </a:r>
            <a:endParaRPr lang="pl-PL" sz="3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Postawa podczas jedzenia.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5947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Pamiętajmy przede wszystkim, by siedzieć prosto.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Nogi powinny być ustawione na podłodze równoległe do siebie.                    Nie krzyżujemy ich, nie zakładamy jednej na drugą, ani nie zaplatamy wokół nóg krzesła.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W żadnym wypadku nie wolno ściągać butów pod stołem.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Nie opieramy łokci na stole, a także nie podpieramy się.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Nie pochylamy się nad talerzem, tylko przenosimy potrawy do ust (nawet, jeśli grozi to poplamieniem).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Nie należy kręcić się na krześle. Ręce trzymamy na stole, nie pod nim. Jeśli akurat nie jemy lewą ręka, to kładziemy ją na krawędzi stołu na wysokości nadgarstka.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Nie należy bawić się sztućcami, ani bębnić palcami w blat stołu.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000" dirty="0" smtClean="0"/>
              <a:t>W krześle należy rozsiąść się dość wygodnie i wykorzystać to, że mamy oparcie dla pleców.</a:t>
            </a:r>
            <a:endParaRPr lang="pl-PL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Sztućce, czyli nie taki diabeł straszny.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Podczas jedzenia nóż trzymamy w prawej dłoni, a widelec                     w lewej (odwrotnie jest w wypadku osób leworęcznych).                  Palec wskazujący nie powinien dotykać ani ostrza noża,                       ani wybrzuszenia widelca.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Raz użytych sztućców nie wolno położyć z powrotem na obrusie.  Nie należy także opierać ich o brzeg talerza.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Łyżki nie wkładamy całej do ust, tylko jej zwężony koniec.              Tak samo postępujemy z widelcem.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Noża nigdy nie wkładamy do ust. Podobnie jak łyżeczki do kawy.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Jeżeli kelner lub pani domu nie podali noża czy łyżki wraz                 z potrawą, to należy wziąć ze stołu sztućce leżące po zewnętrznej stronie nakrycia. Wraz z kolejnym daniami bierzemy też kolejne sztućce, posuwając się ku talerzowi. 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Jedzenie palcami.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881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pl-PL" sz="5100" dirty="0" smtClean="0">
                <a:latin typeface="Times New Roman" pitchFamily="18" charset="0"/>
                <a:cs typeface="Times New Roman" pitchFamily="18" charset="0"/>
              </a:rPr>
              <a:t>	Jedzenie palcami jest praktykowane w niektórych częściach Azji. Choć Europejczycy uważają taki sposób jedzenia za niestosowny,  to jednak można spożywać posiłki bez pomocy sztućców                       w sposób elegancki. </a:t>
            </a:r>
          </a:p>
          <a:p>
            <a:pPr>
              <a:buNone/>
            </a:pPr>
            <a:endParaRPr lang="pl-PL" sz="5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pl-PL" sz="5100" dirty="0" smtClean="0">
                <a:latin typeface="Times New Roman" pitchFamily="18" charset="0"/>
                <a:cs typeface="Times New Roman" pitchFamily="18" charset="0"/>
              </a:rPr>
              <a:t>Je się tylko prawą ręką. Lewa spoczywa wówczas pod stołem. Używamy trzech palców - kciuka, wskazującego i środkowego.  Przy ich pomocy lepimy z ryżu kuleczkę, do której dołączamy kawałki warzyw lub mięsa. Następnie tak spreparowaną porcję podnosimy do ust.</a:t>
            </a:r>
          </a:p>
          <a:p>
            <a:pPr>
              <a:buFont typeface="Wingdings" pitchFamily="2" charset="2"/>
              <a:buChar char="ü"/>
            </a:pPr>
            <a:r>
              <a:rPr lang="pl-PL" sz="5100" dirty="0" smtClean="0">
                <a:latin typeface="Times New Roman" pitchFamily="18" charset="0"/>
                <a:cs typeface="Times New Roman" pitchFamily="18" charset="0"/>
              </a:rPr>
              <a:t>Absolutnie nie wolno wyjmować z ust palcami kostek ani pestek. Nie wolno też ich wypluwać. Stosujemy do tego widelec lub łyżkę. Jedynie ości ryb można usunąć z ust palcami. </a:t>
            </a:r>
          </a:p>
          <a:p>
            <a:pPr>
              <a:buFont typeface="Wingdings" pitchFamily="2" charset="2"/>
              <a:buChar char="ü"/>
            </a:pPr>
            <a:r>
              <a:rPr lang="pl-PL" sz="5100" dirty="0" smtClean="0">
                <a:latin typeface="Times New Roman" pitchFamily="18" charset="0"/>
                <a:cs typeface="Times New Roman" pitchFamily="18" charset="0"/>
              </a:rPr>
              <a:t>Niejadalne resztki odkładamy na brzeg talerza.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sz="3200" b="1" dirty="0" smtClean="0"/>
              <a:t>UŁOŻENIE  SZTUCCÓW NA STOLE.</a:t>
            </a:r>
            <a:endParaRPr lang="pl-PL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pl-PL" dirty="0" smtClean="0"/>
              <a:t>	</a:t>
            </a:r>
            <a:r>
              <a:rPr lang="pl-PL" sz="3200" dirty="0" smtClean="0">
                <a:latin typeface="Times New Roman" pitchFamily="18" charset="0"/>
                <a:cs typeface="Times New Roman" pitchFamily="18" charset="0"/>
              </a:rPr>
              <a:t>W dobrych restauracjach z dania głównego podanego na półmisku na talerz trafia około połowy jego zawartości. </a:t>
            </a:r>
          </a:p>
          <a:p>
            <a:pPr>
              <a:buNone/>
            </a:pPr>
            <a:r>
              <a:rPr lang="pl-PL" sz="3200" dirty="0" smtClean="0">
                <a:latin typeface="Times New Roman" pitchFamily="18" charset="0"/>
                <a:cs typeface="Times New Roman" pitchFamily="18" charset="0"/>
              </a:rPr>
              <a:t>	W momencie, gdy goście zjedzą pierwsza porcję, kelner ponownie nakłada potrawy, niejednokrotnie używając czystych nakryć. </a:t>
            </a:r>
          </a:p>
          <a:p>
            <a:pPr>
              <a:buNone/>
            </a:pPr>
            <a:r>
              <a:rPr lang="pl-PL" sz="3200" dirty="0" smtClean="0">
                <a:latin typeface="Times New Roman" pitchFamily="18" charset="0"/>
                <a:cs typeface="Times New Roman" pitchFamily="18" charset="0"/>
              </a:rPr>
              <a:t>	W tym wypadku możemy ułożeniem sztućców sygnalizować obsłudze nasze życzenia                         w następujący sposób: </a:t>
            </a:r>
          </a:p>
          <a:p>
            <a:pPr>
              <a:buNone/>
            </a:pPr>
            <a:endParaRPr lang="pl-PL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Jeszcze nie skończyłem jedzenia</a:t>
            </a:r>
            <a:endParaRPr lang="pl-PL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285992"/>
            <a:ext cx="3786213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b="1" dirty="0" smtClean="0"/>
              <a:t>Jestem jeszcze głodny i proszę o ponowne nałożenie</a:t>
            </a:r>
            <a:endParaRPr lang="pl-PL" sz="24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071678"/>
            <a:ext cx="3571899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534400" cy="785818"/>
          </a:xfrm>
        </p:spPr>
        <p:txBody>
          <a:bodyPr>
            <a:noAutofit/>
          </a:bodyPr>
          <a:lstStyle/>
          <a:p>
            <a:r>
              <a:rPr lang="pl-PL" sz="2800" b="1" dirty="0" smtClean="0"/>
              <a:t>Skończyłem jedzenie. </a:t>
            </a:r>
            <a:br>
              <a:rPr lang="pl-PL" sz="2800" b="1" dirty="0" smtClean="0"/>
            </a:br>
            <a:r>
              <a:rPr lang="pl-PL" sz="2800" b="1" dirty="0" smtClean="0"/>
              <a:t>Proszę sprzątnąć nakrycie.</a:t>
            </a:r>
            <a:endParaRPr lang="pl-PL" sz="2800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357430"/>
            <a:ext cx="3500461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Przyjęcie w domu.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Podobnie zachowujemy się w czasie przyjęć w domu.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Takim samym ułożeniem sztućców sygnalizujemy</a:t>
            </a:r>
          </a:p>
          <a:p>
            <a:pPr>
              <a:buNone/>
            </a:pPr>
            <a:r>
              <a:rPr lang="pl-PL" dirty="0" smtClean="0"/>
              <a:t>gospodarzom nasze życzenia.</a:t>
            </a:r>
            <a:endParaRPr lang="pl-PL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142852"/>
            <a:ext cx="8534400" cy="928694"/>
          </a:xfrm>
        </p:spPr>
        <p:txBody>
          <a:bodyPr>
            <a:normAutofit/>
          </a:bodyPr>
          <a:lstStyle/>
          <a:p>
            <a:pPr algn="l"/>
            <a:r>
              <a:rPr lang="pl-PL" sz="2400" b="1" dirty="0" smtClean="0"/>
              <a:t>Nakrycie podstawowe do obiadu składającego się </a:t>
            </a:r>
            <a:br>
              <a:rPr lang="pl-PL" sz="2400" b="1" dirty="0" smtClean="0"/>
            </a:br>
            <a:r>
              <a:rPr lang="pl-PL" sz="2400" b="1" dirty="0" smtClean="0"/>
              <a:t>z trzech dań.</a:t>
            </a:r>
            <a:endParaRPr lang="pl-PL" sz="2400" b="1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714489"/>
            <a:ext cx="4214842" cy="435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Na nakrycie składa się: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łyżka do zupy, </a:t>
            </a:r>
          </a:p>
          <a:p>
            <a:r>
              <a:rPr lang="pl-PL" dirty="0" smtClean="0"/>
              <a:t>nóż, </a:t>
            </a:r>
          </a:p>
          <a:p>
            <a:r>
              <a:rPr lang="pl-PL" dirty="0" smtClean="0"/>
              <a:t>widelec do dania głównego, </a:t>
            </a:r>
          </a:p>
          <a:p>
            <a:r>
              <a:rPr lang="pl-PL" dirty="0" smtClean="0"/>
              <a:t>widelczyk deserowy, </a:t>
            </a:r>
          </a:p>
          <a:p>
            <a:r>
              <a:rPr lang="pl-PL" dirty="0" smtClean="0"/>
              <a:t>łyżeczka deserowa, </a:t>
            </a:r>
          </a:p>
          <a:p>
            <a:r>
              <a:rPr lang="pl-PL" dirty="0" smtClean="0"/>
              <a:t>kieliszek do wina, </a:t>
            </a:r>
          </a:p>
          <a:p>
            <a:r>
              <a:rPr lang="pl-PL" dirty="0" smtClean="0"/>
              <a:t>kielich do wody, </a:t>
            </a:r>
          </a:p>
          <a:p>
            <a:r>
              <a:rPr lang="pl-PL" dirty="0" smtClean="0"/>
              <a:t>serweta.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963456"/>
            <a:ext cx="3231438" cy="3564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Szczegółowy opis ułożenia sztućców.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Nóż kładziemy po prawej stronie z ostrzem skierowanym                    w lewo.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Widelec ułożony brzuszkiem do dołu po lewej stronie.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Oba sztućce układamy w ten sposób by leżąc równolegle do siebie pozostawiały miejsce na talerz z dniem głównym.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Łyżkę do zupy po prawej stronie noża. Musimy zwrócić uwagę na to, by odległość pomiędzy sztućcami a krawędzią stołu była jednakowa.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Deser najczęściej spożywany jest przy pomocy widelczyka deserowego i łyżeczki deserowej, czasami zamiast łyżeczki stosuje sie nożyk deserowy.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Parę sztućców umieszczamy bezpośrednio nad talerzem pamiętając, by trzonek widelczyka znajdował sie po lewej stronie, a trzonek łyżeczki po prawej.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Kieliszek do wina, podobnie jak pozostałe szkło ustawiamy po prawej stronie powyżej noża na wysokości nakrycia deserowego. </a:t>
            </a:r>
          </a:p>
          <a:p>
            <a:pPr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Serwety (zarówno te z materiału jak i papierowe) kładziemy w centrum, z lewej strony lub powyżej nakrycia.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u="sng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W TEATRZE</a:t>
            </a:r>
            <a:endParaRPr lang="pl-PL" b="1" u="sng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   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l-PL" sz="3200" dirty="0" smtClean="0"/>
              <a:t>Wyjście do teatru łączy się ze spotkaniem               z innymi, najczęściej nieznajomymi ludźmi. </a:t>
            </a:r>
          </a:p>
          <a:p>
            <a:pPr>
              <a:buNone/>
            </a:pPr>
            <a:r>
              <a:rPr lang="pl-PL" sz="3200" dirty="0" smtClean="0"/>
              <a:t>	Dlatego w miejscach publicznych, takich jak teatr, należy przestrzegać zasad dobrego wychowania, aby nie przeszkadzać innym                w przeżywaniu  i podziwianiu sztuki.</a:t>
            </a:r>
            <a:endParaRPr lang="pl-PL" sz="3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Strój do teatru.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Dawniej wyjście do teatru było wielkim świętem, więc i strój był bardzo uroczysty. </a:t>
            </a:r>
          </a:p>
          <a:p>
            <a:pPr>
              <a:buNone/>
            </a:pPr>
            <a:r>
              <a:rPr lang="pl-PL" dirty="0" smtClean="0"/>
              <a:t>	Dzisiaj ta zasada nie jest przestrzegana bardzo rygorystycznie. </a:t>
            </a:r>
          </a:p>
          <a:p>
            <a:pPr>
              <a:buNone/>
            </a:pPr>
            <a:r>
              <a:rPr lang="pl-PL" dirty="0" smtClean="0"/>
              <a:t>	Mimo wszystko jednak ubranie do teatru                                 nie powinno być naszym codziennym strojem,                   ponieważ nadal wyjście do teatru nie jest wydarzeniem codziennym.</a:t>
            </a:r>
            <a:endParaRPr lang="pl-PL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Zachowanie podczas wystawianej sztuki.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Podczas sztuki powinniśmy pamiętać, że nie jesteśmy jedynymi osobami, które przyszły do teatru. Szeleszczenie papierkami czy głośne jedzenie nie jest odpowiednim zachowaniem w teatrze, ponieważ zakłóca przeżywanie sztuki innym widzom.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Nie powinno się także zbyt głośno szeptać ani tym bardziej rozmawiać podczas wystawianej sztuki,                    bo wyraźnie przeszkadzamy wszystkim osobom przybyłym do teatru. </a:t>
            </a:r>
            <a:endParaRPr lang="pl-PL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Spóźnialscy.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l-PL" dirty="0" smtClean="0"/>
              <a:t>Podczas większych przedstawień spóźnialskich wpuszcza się do sali dopiero po przerwie, czasem uchyla się drzwi tak, aby spóźniona osoba mogła wejść do sali. Musi ona jednak pozostać z boku przez wzgląd na widzów, którym przeszkadzałoby krzątanie.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Jeżeli jednak spóźnieni zostalibyśmy wpuszczeni              do sali, to muszą pamiętać, że w takiej sytuacji naprawdę nie wypada szukać swojego miejsca przepychając się do środka rzędu, ale, o ile jest to możliwe, zająć miejsce                   z brzegu.</a:t>
            </a:r>
            <a:endParaRPr lang="pl-PL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Oklaski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endParaRPr lang="pl-PL" smtClean="0"/>
          </a:p>
          <a:p>
            <a:r>
              <a:rPr lang="pl-PL" smtClean="0"/>
              <a:t>W </a:t>
            </a:r>
            <a:r>
              <a:rPr lang="pl-PL" dirty="0" smtClean="0"/>
              <a:t>teatrze nie klaszczemy podczas przedstawienia. Czekamy albo na przerwę albo na zakończenie sztuki, ponieważ możemy naszymi oklaskami przeszkadzać innym widzom.</a:t>
            </a:r>
          </a:p>
          <a:p>
            <a:r>
              <a:rPr lang="pl-PL" dirty="0" smtClean="0"/>
              <a:t>W wypadku aplauzu musimy pamiętać o tym, że nie powinna być to reakcja wyłącznie jednej osoby, która zawzięcie trwa                 w swym oczarowaniu.</a:t>
            </a:r>
          </a:p>
          <a:p>
            <a:r>
              <a:rPr lang="pl-PL" dirty="0" smtClean="0"/>
              <a:t>Są takie przedstawienia, podczas których się nie klaszcze,                np. podczas przedstawień Męki Pańskiej czy koncertów żałobnych.</a:t>
            </a:r>
          </a:p>
          <a:p>
            <a:r>
              <a:rPr lang="pl-PL" dirty="0" smtClean="0"/>
              <a:t>Jeśli dane przedstawienie wyraźnie nam się nie podobało,                            to nie okazujemy tego gwiżdżąc, ponieważ możemy zakłócić przeżywanie sztuki innym osobom znajdującym się w teatrze.</a:t>
            </a:r>
            <a:endParaRPr lang="pl-PL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Dziękuję za uwagę.</a:t>
            </a:r>
            <a:endParaRPr lang="pl-PL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buNone/>
            </a:pPr>
            <a:endParaRPr lang="pl-PL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pl-PL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pl-PL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pl-PL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pl-PL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pl-PL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>
              <a:buNone/>
            </a:pPr>
            <a:endParaRPr lang="pl-PL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r">
              <a:buNone/>
            </a:pPr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Opracowała </a:t>
            </a:r>
          </a:p>
          <a:p>
            <a:pPr algn="r">
              <a:buNone/>
            </a:pPr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Małgorzata Szyda</a:t>
            </a:r>
            <a:endParaRPr lang="pl-PL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ejski">
  <a:themeElements>
    <a:clrScheme name="Miejski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Miejski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ejski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331</TotalTime>
  <Words>1797</Words>
  <Application>Microsoft Office PowerPoint</Application>
  <PresentationFormat>Pokaz na ekranie (4:3)</PresentationFormat>
  <Paragraphs>208</Paragraphs>
  <Slides>41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41</vt:i4>
      </vt:variant>
    </vt:vector>
  </HeadingPairs>
  <TitlesOfParts>
    <vt:vector size="46" baseType="lpstr">
      <vt:lpstr>Georgia</vt:lpstr>
      <vt:lpstr>Times New Roman</vt:lpstr>
      <vt:lpstr>Wingdings</vt:lpstr>
      <vt:lpstr>Wingdings 2</vt:lpstr>
      <vt:lpstr>Miejski</vt:lpstr>
      <vt:lpstr>Poradnik Dobrego Wychowania</vt:lpstr>
      <vt:lpstr>Kodeks dobrego wychowania  - Savoir Vivre</vt:lpstr>
      <vt:lpstr>Kodeks dobrego wychowania  </vt:lpstr>
      <vt:lpstr>Czym jest takt?</vt:lpstr>
      <vt:lpstr>Czym jest kultura osobista?</vt:lpstr>
      <vt:lpstr>Na pojęcie kultury osobistej składa się wiele elementów: </vt:lpstr>
      <vt:lpstr>Magiczne słowa.</vt:lpstr>
      <vt:lpstr>Prezentacja programu PowerPoint</vt:lpstr>
      <vt:lpstr>Prezentacja programu PowerPoint</vt:lpstr>
      <vt:lpstr>Prezentacja programu PowerPoint</vt:lpstr>
      <vt:lpstr>Powitanie i pozdrowienie. </vt:lpstr>
      <vt:lpstr>Kto pozdrawia?</vt:lpstr>
      <vt:lpstr>Ukłon.</vt:lpstr>
      <vt:lpstr> Co z nakryciem głowy?</vt:lpstr>
      <vt:lpstr>Siedzieć czy wstać?</vt:lpstr>
      <vt:lpstr>Całowanie w rękę.</vt:lpstr>
      <vt:lpstr>Uścisk dłoni.</vt:lpstr>
      <vt:lpstr>Uścisk dłoni cd.</vt:lpstr>
      <vt:lpstr>Przedstawianie się.</vt:lpstr>
      <vt:lpstr>Jak należy się przedstawiać?</vt:lpstr>
      <vt:lpstr>Zachowanie przy Stole</vt:lpstr>
      <vt:lpstr>Czego nie robimy przy stole?</vt:lpstr>
      <vt:lpstr>Czego nie robimy przy stole? cd</vt:lpstr>
      <vt:lpstr>Postawa podczas jedzenia.</vt:lpstr>
      <vt:lpstr>Sztućce, czyli nie taki diabeł straszny.</vt:lpstr>
      <vt:lpstr>Jedzenie palcami.</vt:lpstr>
      <vt:lpstr> UŁOŻENIE  SZTUCCÓW NA STOLE.</vt:lpstr>
      <vt:lpstr>Jeszcze nie skończyłem jedzenia</vt:lpstr>
      <vt:lpstr>Jestem jeszcze głodny i proszę o ponowne nałożenie</vt:lpstr>
      <vt:lpstr>Skończyłem jedzenie.  Proszę sprzątnąć nakrycie.</vt:lpstr>
      <vt:lpstr>Przyjęcie w domu.</vt:lpstr>
      <vt:lpstr>Nakrycie podstawowe do obiadu składającego się  z trzech dań.</vt:lpstr>
      <vt:lpstr>Na nakrycie składa się:</vt:lpstr>
      <vt:lpstr>Szczegółowy opis ułożenia sztućców.</vt:lpstr>
      <vt:lpstr>Prezentacja programu PowerPoint</vt:lpstr>
      <vt:lpstr>W TEATRZE</vt:lpstr>
      <vt:lpstr>Strój do teatru.</vt:lpstr>
      <vt:lpstr>Zachowanie podczas wystawianej sztuki.</vt:lpstr>
      <vt:lpstr>Spóźnialscy.</vt:lpstr>
      <vt:lpstr>Oklaski</vt:lpstr>
      <vt:lpstr>Dziękuję za uwagę.</vt:lpstr>
    </vt:vector>
  </TitlesOfParts>
  <Company>DOM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Kodeks dobrego wychowania  - Savoir Vivre</dc:title>
  <dc:creator>Intel</dc:creator>
  <cp:lastModifiedBy>Mariola Pokropska</cp:lastModifiedBy>
  <cp:revision>80</cp:revision>
  <cp:lastPrinted>2017-01-03T17:18:45Z</cp:lastPrinted>
  <dcterms:created xsi:type="dcterms:W3CDTF">2013-10-08T09:25:26Z</dcterms:created>
  <dcterms:modified xsi:type="dcterms:W3CDTF">2017-01-03T17:20:45Z</dcterms:modified>
</cp:coreProperties>
</file>